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74" r:id="rId2"/>
    <p:sldId id="312" r:id="rId3"/>
    <p:sldId id="311" r:id="rId4"/>
    <p:sldId id="313" r:id="rId5"/>
    <p:sldId id="314" r:id="rId6"/>
    <p:sldId id="315" r:id="rId7"/>
    <p:sldId id="322" r:id="rId8"/>
    <p:sldId id="323" r:id="rId9"/>
    <p:sldId id="316" r:id="rId10"/>
    <p:sldId id="320" r:id="rId11"/>
    <p:sldId id="324" r:id="rId12"/>
    <p:sldId id="321" r:id="rId13"/>
    <p:sldId id="326" r:id="rId14"/>
    <p:sldId id="325" r:id="rId15"/>
    <p:sldId id="327" r:id="rId16"/>
    <p:sldId id="329" r:id="rId17"/>
    <p:sldId id="328" r:id="rId18"/>
    <p:sldId id="330" r:id="rId19"/>
    <p:sldId id="331" r:id="rId20"/>
    <p:sldId id="332" r:id="rId21"/>
    <p:sldId id="360" r:id="rId22"/>
    <p:sldId id="338" r:id="rId23"/>
    <p:sldId id="336" r:id="rId24"/>
    <p:sldId id="334" r:id="rId25"/>
    <p:sldId id="335" r:id="rId26"/>
    <p:sldId id="340" r:id="rId27"/>
    <p:sldId id="339" r:id="rId28"/>
    <p:sldId id="341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10" r:id="rId4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tion par défaut" id="{AC5A989F-6CBC-458A-95AF-7298F1F744EA}">
          <p14:sldIdLst>
            <p14:sldId id="274"/>
            <p14:sldId id="312"/>
            <p14:sldId id="311"/>
            <p14:sldId id="313"/>
            <p14:sldId id="314"/>
            <p14:sldId id="315"/>
            <p14:sldId id="322"/>
            <p14:sldId id="323"/>
            <p14:sldId id="316"/>
            <p14:sldId id="320"/>
            <p14:sldId id="324"/>
            <p14:sldId id="321"/>
            <p14:sldId id="326"/>
            <p14:sldId id="325"/>
            <p14:sldId id="327"/>
            <p14:sldId id="329"/>
            <p14:sldId id="328"/>
            <p14:sldId id="330"/>
            <p14:sldId id="331"/>
            <p14:sldId id="332"/>
            <p14:sldId id="338"/>
            <p14:sldId id="334"/>
            <p14:sldId id="336"/>
            <p14:sldId id="335"/>
            <p14:sldId id="337"/>
            <p14:sldId id="333"/>
            <p14:sldId id="308"/>
            <p14:sldId id="317"/>
            <p14:sldId id="318"/>
            <p14:sldId id="319"/>
            <p14:sldId id="309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B000"/>
    <a:srgbClr val="A10E2F"/>
    <a:srgbClr val="002D59"/>
    <a:srgbClr val="898989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5" autoAdjust="0"/>
  </p:normalViewPr>
  <p:slideViewPr>
    <p:cSldViewPr snapToGrid="0" snapToObjects="1">
      <p:cViewPr>
        <p:scale>
          <a:sx n="125" d="100"/>
          <a:sy n="125" d="100"/>
        </p:scale>
        <p:origin x="-636" y="-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66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7636-395D-4786-88B8-66D5730EE99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20BAC-5895-42DD-A178-E1A0267183D1}" type="datetimeFigureOut">
              <a:rPr lang="fr-BE" smtClean="0"/>
              <a:pPr/>
              <a:t>5/03/2018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EB00-F6B9-4E2B-AF56-BE570AAC86D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8858" cy="2160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F9B00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8858" cy="2160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392233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8858" cy="2160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F9B00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866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05/03/2018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05/03/2018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05/03/2018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000"/>
            <a:ext cx="2024048" cy="874588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F9B000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0" y="4428000"/>
            <a:ext cx="806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kern="1200" dirty="0">
                <a:solidFill>
                  <a:srgbClr val="F9B000"/>
                </a:solidFill>
                <a:effectLst/>
                <a:latin typeface="Arial"/>
                <a:ea typeface="ＭＳ Ｐゴシック" charset="0"/>
                <a:cs typeface="Arial"/>
              </a:rPr>
              <a:t>infrastructures routes bâtiments</a:t>
            </a:r>
            <a:r>
              <a:rPr lang="fr-FR" sz="1200" b="1" dirty="0">
                <a:solidFill>
                  <a:srgbClr val="F9B000"/>
                </a:solidFill>
                <a:effectLst/>
                <a:latin typeface="Arial"/>
                <a:cs typeface="Arial"/>
              </a:rPr>
              <a:t> </a:t>
            </a:r>
            <a:endParaRPr lang="fr-FR" sz="1200" b="1" dirty="0">
              <a:solidFill>
                <a:srgbClr val="F9B000"/>
              </a:solidFill>
              <a:latin typeface="Arial"/>
              <a:cs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000"/>
            <a:ext cx="2024048" cy="874588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F9B000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4" name="ZoneTexte 12"/>
          <p:cNvSpPr txBox="1">
            <a:spLocks noChangeArrowheads="1"/>
          </p:cNvSpPr>
          <p:nvPr userDrawn="1"/>
        </p:nvSpPr>
        <p:spPr bwMode="auto">
          <a:xfrm>
            <a:off x="0" y="4428000"/>
            <a:ext cx="806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kern="1200" dirty="0">
                <a:solidFill>
                  <a:srgbClr val="F9B000"/>
                </a:solidFill>
                <a:effectLst/>
                <a:latin typeface="Arial"/>
                <a:ea typeface="ＭＳ Ｐゴシック" charset="0"/>
                <a:cs typeface="Arial"/>
              </a:rPr>
              <a:t>infrastructures routes bâtiments</a:t>
            </a:r>
            <a:r>
              <a:rPr lang="fr-FR" sz="1200" b="1" dirty="0">
                <a:solidFill>
                  <a:srgbClr val="F9B000"/>
                </a:solidFill>
                <a:effectLst/>
                <a:latin typeface="Arial"/>
                <a:cs typeface="Arial"/>
              </a:rPr>
              <a:t> </a:t>
            </a:r>
            <a:endParaRPr lang="fr-FR" sz="1200" b="1" dirty="0">
              <a:solidFill>
                <a:srgbClr val="F9B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9B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presentation%20insp%20manuelle%20avec%20tablette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31720"/>
            <a:ext cx="7772400" cy="858440"/>
          </a:xfrm>
        </p:spPr>
        <p:txBody>
          <a:bodyPr>
            <a:normAutofit/>
          </a:bodyPr>
          <a:lstStyle/>
          <a:p>
            <a:pPr algn="ctr"/>
            <a:r>
              <a:rPr lang="fr-BE" sz="2800" dirty="0"/>
              <a:t>Le Bridge-Boy tablette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82288" y="3651870"/>
            <a:ext cx="311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Patrice Toussaint</a:t>
            </a:r>
          </a:p>
          <a:p>
            <a:r>
              <a:rPr lang="fr-BE" dirty="0"/>
              <a:t>Bernard Electre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33160" y="118832"/>
            <a:ext cx="265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Wépio</a:t>
            </a:r>
            <a:r>
              <a:rPr lang="fr-BE" dirty="0" smtClean="0"/>
              <a:t>n, le 6 mars 2018</a:t>
            </a:r>
            <a:endParaRPr lang="fr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>
            <a:extLst>
              <a:ext uri="{FF2B5EF4-FFF2-40B4-BE49-F238E27FC236}">
                <a16:creationId xmlns="" xmlns:a16="http://schemas.microsoft.com/office/drawing/2014/main" id="{FE89EC62-F696-4022-96D8-12CBC7CAB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85" y="608023"/>
            <a:ext cx="49359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1200" b="1">
                <a:solidFill>
                  <a:srgbClr val="4D4D4D"/>
                </a:solidFill>
                <a:latin typeface="Verdana" panose="020B0604030504040204" pitchFamily="34" charset="0"/>
              </a:rPr>
              <a:t>Détection d’un défaut … nid de gravier sur un chevêtre</a:t>
            </a:r>
            <a:endParaRPr lang="fr-FR" altLang="fr-FR" sz="1200" b="1">
              <a:solidFill>
                <a:srgbClr val="4D4D4D"/>
              </a:solidFill>
              <a:latin typeface="Verdana" panose="020B0604030504040204" pitchFamily="34" charset="0"/>
            </a:endParaRPr>
          </a:p>
        </p:txBody>
      </p:sp>
      <p:pic>
        <p:nvPicPr>
          <p:cNvPr id="48133" name="Picture 5" descr="img_6795">
            <a:extLst>
              <a:ext uri="{FF2B5EF4-FFF2-40B4-BE49-F238E27FC236}">
                <a16:creationId xmlns="" xmlns:a16="http://schemas.microsoft.com/office/drawing/2014/main" id="{90C42CF5-7334-42BF-B497-C21572CB1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29904"/>
            <a:ext cx="4001691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34" name="Group 6">
            <a:extLst>
              <a:ext uri="{FF2B5EF4-FFF2-40B4-BE49-F238E27FC236}">
                <a16:creationId xmlns="" xmlns:a16="http://schemas.microsoft.com/office/drawing/2014/main" id="{80AFA13C-86A6-4D0D-B76F-28F44B9E50F0}"/>
              </a:ext>
            </a:extLst>
          </p:cNvPr>
          <p:cNvGrpSpPr>
            <a:grpSpLocks/>
          </p:cNvGrpSpPr>
          <p:nvPr/>
        </p:nvGrpSpPr>
        <p:grpSpPr bwMode="auto">
          <a:xfrm>
            <a:off x="1709737" y="1383506"/>
            <a:ext cx="1804988" cy="2430066"/>
            <a:chOff x="178" y="1188"/>
            <a:chExt cx="2051" cy="2734"/>
          </a:xfrm>
        </p:grpSpPr>
        <p:pic>
          <p:nvPicPr>
            <p:cNvPr id="48135" name="Picture 7">
              <a:extLst>
                <a:ext uri="{FF2B5EF4-FFF2-40B4-BE49-F238E27FC236}">
                  <a16:creationId xmlns="" xmlns:a16="http://schemas.microsoft.com/office/drawing/2014/main" id="{88B975E5-0D1F-48C3-AF06-BF1FF1644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1188"/>
              <a:ext cx="2051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36" name="Line 8">
              <a:extLst>
                <a:ext uri="{FF2B5EF4-FFF2-40B4-BE49-F238E27FC236}">
                  <a16:creationId xmlns="" xmlns:a16="http://schemas.microsoft.com/office/drawing/2014/main" id="{53D150B6-2AB9-4A45-AC03-A14F02B04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" y="2916"/>
              <a:ext cx="96" cy="10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sz="1350"/>
            </a:p>
          </p:txBody>
        </p:sp>
        <p:sp>
          <p:nvSpPr>
            <p:cNvPr id="48137" name="Line 9">
              <a:extLst>
                <a:ext uri="{FF2B5EF4-FFF2-40B4-BE49-F238E27FC236}">
                  <a16:creationId xmlns="" xmlns:a16="http://schemas.microsoft.com/office/drawing/2014/main" id="{5C7AF605-4F0C-4FAD-AE92-582A3BA87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" y="2924"/>
              <a:ext cx="96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760933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0E1FCE-D421-4B0F-AE3A-22F78843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70AFB28-E033-4BB9-861E-C833F94B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Est un assistant pour la caractérisation des désordres</a:t>
            </a:r>
          </a:p>
        </p:txBody>
      </p:sp>
    </p:spTree>
    <p:extLst>
      <p:ext uri="{BB962C8B-B14F-4D97-AF65-F5344CB8AC3E}">
        <p14:creationId xmlns="" xmlns:p14="http://schemas.microsoft.com/office/powerpoint/2010/main" val="1243576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extLst>
              <a:ext uri="{FF2B5EF4-FFF2-40B4-BE49-F238E27FC236}">
                <a16:creationId xmlns="" xmlns:a16="http://schemas.microsoft.com/office/drawing/2014/main" id="{0709B823-5EF9-4DBE-B8B0-A5EA6503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661" y="405229"/>
            <a:ext cx="23823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1200" b="1" dirty="0">
                <a:solidFill>
                  <a:srgbClr val="4D4D4D"/>
                </a:solidFill>
                <a:latin typeface="Verdana" panose="020B0604030504040204" pitchFamily="34" charset="0"/>
              </a:rPr>
              <a:t>Caractérisation du défaut</a:t>
            </a:r>
            <a:endParaRPr lang="fr-FR" altLang="fr-FR" sz="1200" b="1" dirty="0">
              <a:solidFill>
                <a:srgbClr val="4D4D4D"/>
              </a:solidFill>
              <a:latin typeface="Verdana" panose="020B0604030504040204" pitchFamily="34" charset="0"/>
            </a:endParaRPr>
          </a:p>
        </p:txBody>
      </p:sp>
      <p:pic>
        <p:nvPicPr>
          <p:cNvPr id="49157" name="Picture 5">
            <a:extLst>
              <a:ext uri="{FF2B5EF4-FFF2-40B4-BE49-F238E27FC236}">
                <a16:creationId xmlns="" xmlns:a16="http://schemas.microsoft.com/office/drawing/2014/main" id="{E763EECE-67E6-47C3-B658-01D767F1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2" y="682228"/>
            <a:ext cx="140374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>
            <a:extLst>
              <a:ext uri="{FF2B5EF4-FFF2-40B4-BE49-F238E27FC236}">
                <a16:creationId xmlns="" xmlns:a16="http://schemas.microsoft.com/office/drawing/2014/main" id="{24426F2F-56E3-4FBD-AF40-5B63A23E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66" y="1600200"/>
            <a:ext cx="1389459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7">
            <a:extLst>
              <a:ext uri="{FF2B5EF4-FFF2-40B4-BE49-F238E27FC236}">
                <a16:creationId xmlns="" xmlns:a16="http://schemas.microsoft.com/office/drawing/2014/main" id="{0E53B75E-00E1-45DC-92AB-33F1096E0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1329928"/>
            <a:ext cx="1426369" cy="190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>
            <a:extLst>
              <a:ext uri="{FF2B5EF4-FFF2-40B4-BE49-F238E27FC236}">
                <a16:creationId xmlns="" xmlns:a16="http://schemas.microsoft.com/office/drawing/2014/main" id="{8911C8D3-E7D7-4F34-A8CC-D98AC92B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79" y="1347788"/>
            <a:ext cx="1416844" cy="188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161" name="Group 9">
            <a:extLst>
              <a:ext uri="{FF2B5EF4-FFF2-40B4-BE49-F238E27FC236}">
                <a16:creationId xmlns="" xmlns:a16="http://schemas.microsoft.com/office/drawing/2014/main" id="{145AA6D8-649C-45DC-A293-23D5DC000649}"/>
              </a:ext>
            </a:extLst>
          </p:cNvPr>
          <p:cNvGrpSpPr>
            <a:grpSpLocks/>
          </p:cNvGrpSpPr>
          <p:nvPr/>
        </p:nvGrpSpPr>
        <p:grpSpPr bwMode="auto">
          <a:xfrm>
            <a:off x="2536031" y="1957388"/>
            <a:ext cx="914400" cy="598884"/>
            <a:chOff x="808" y="2000"/>
            <a:chExt cx="928" cy="600"/>
          </a:xfrm>
        </p:grpSpPr>
        <p:sp>
          <p:nvSpPr>
            <p:cNvPr id="49162" name="Line 10">
              <a:extLst>
                <a:ext uri="{FF2B5EF4-FFF2-40B4-BE49-F238E27FC236}">
                  <a16:creationId xmlns="" xmlns:a16="http://schemas.microsoft.com/office/drawing/2014/main" id="{668DE699-3047-44F9-A47C-2202A8564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8" y="2000"/>
              <a:ext cx="920" cy="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sz="1350"/>
            </a:p>
          </p:txBody>
        </p:sp>
        <p:sp>
          <p:nvSpPr>
            <p:cNvPr id="49163" name="Line 11">
              <a:extLst>
                <a:ext uri="{FF2B5EF4-FFF2-40B4-BE49-F238E27FC236}">
                  <a16:creationId xmlns="" xmlns:a16="http://schemas.microsoft.com/office/drawing/2014/main" id="{F8D875A8-7C61-40F9-B9CC-B3DB871AC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8" y="2112"/>
              <a:ext cx="928" cy="4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sz="1350"/>
            </a:p>
          </p:txBody>
        </p:sp>
        <p:sp>
          <p:nvSpPr>
            <p:cNvPr id="49164" name="Line 12">
              <a:extLst>
                <a:ext uri="{FF2B5EF4-FFF2-40B4-BE49-F238E27FC236}">
                  <a16:creationId xmlns="" xmlns:a16="http://schemas.microsoft.com/office/drawing/2014/main" id="{C0AF4FAD-16E5-454B-96D1-CF13D223B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8" y="2224"/>
              <a:ext cx="928" cy="3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sz="1350"/>
            </a:p>
          </p:txBody>
        </p:sp>
      </p:grpSp>
      <p:grpSp>
        <p:nvGrpSpPr>
          <p:cNvPr id="49165" name="Group 13">
            <a:extLst>
              <a:ext uri="{FF2B5EF4-FFF2-40B4-BE49-F238E27FC236}">
                <a16:creationId xmlns="" xmlns:a16="http://schemas.microsoft.com/office/drawing/2014/main" id="{C34E766E-D2CA-4915-AFBD-E6E798E9E0B2}"/>
              </a:ext>
            </a:extLst>
          </p:cNvPr>
          <p:cNvGrpSpPr>
            <a:grpSpLocks/>
          </p:cNvGrpSpPr>
          <p:nvPr/>
        </p:nvGrpSpPr>
        <p:grpSpPr bwMode="auto">
          <a:xfrm>
            <a:off x="4842272" y="2680098"/>
            <a:ext cx="1419225" cy="1916906"/>
            <a:chOff x="4206" y="2040"/>
            <a:chExt cx="1440" cy="1920"/>
          </a:xfrm>
        </p:grpSpPr>
        <p:pic>
          <p:nvPicPr>
            <p:cNvPr id="49166" name="Picture 14">
              <a:extLst>
                <a:ext uri="{FF2B5EF4-FFF2-40B4-BE49-F238E27FC236}">
                  <a16:creationId xmlns="" xmlns:a16="http://schemas.microsoft.com/office/drawing/2014/main" id="{D031D564-C63B-4D96-9F0C-44BC4ECB6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" y="2040"/>
              <a:ext cx="1440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7" name="Oval 15">
              <a:extLst>
                <a:ext uri="{FF2B5EF4-FFF2-40B4-BE49-F238E27FC236}">
                  <a16:creationId xmlns="" xmlns:a16="http://schemas.microsoft.com/office/drawing/2014/main" id="{53D619D8-D68E-4F91-B4C8-156026C5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92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350"/>
            </a:p>
          </p:txBody>
        </p:sp>
      </p:grpSp>
      <p:grpSp>
        <p:nvGrpSpPr>
          <p:cNvPr id="49168" name="Group 16">
            <a:extLst>
              <a:ext uri="{FF2B5EF4-FFF2-40B4-BE49-F238E27FC236}">
                <a16:creationId xmlns="" xmlns:a16="http://schemas.microsoft.com/office/drawing/2014/main" id="{3A256744-7017-41CB-8E77-AEF62BFBDC3E}"/>
              </a:ext>
            </a:extLst>
          </p:cNvPr>
          <p:cNvGrpSpPr>
            <a:grpSpLocks/>
          </p:cNvGrpSpPr>
          <p:nvPr/>
        </p:nvGrpSpPr>
        <p:grpSpPr bwMode="auto">
          <a:xfrm>
            <a:off x="3869531" y="1384697"/>
            <a:ext cx="2538413" cy="1953816"/>
            <a:chOff x="2290" y="1344"/>
            <a:chExt cx="2132" cy="1641"/>
          </a:xfrm>
        </p:grpSpPr>
        <p:sp>
          <p:nvSpPr>
            <p:cNvPr id="49169" name="Line 17">
              <a:extLst>
                <a:ext uri="{FF2B5EF4-FFF2-40B4-BE49-F238E27FC236}">
                  <a16:creationId xmlns="" xmlns:a16="http://schemas.microsoft.com/office/drawing/2014/main" id="{5DC091FC-B77C-4708-90F1-16E9DDF62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1344"/>
              <a:ext cx="817" cy="4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sz="1350"/>
            </a:p>
          </p:txBody>
        </p:sp>
        <p:sp>
          <p:nvSpPr>
            <p:cNvPr id="49170" name="Line 18">
              <a:extLst>
                <a:ext uri="{FF2B5EF4-FFF2-40B4-BE49-F238E27FC236}">
                  <a16:creationId xmlns="" xmlns:a16="http://schemas.microsoft.com/office/drawing/2014/main" id="{02345BE8-7114-429A-B82A-C2C4ECE80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933"/>
              <a:ext cx="1905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sz="1350"/>
            </a:p>
          </p:txBody>
        </p:sp>
        <p:sp>
          <p:nvSpPr>
            <p:cNvPr id="49171" name="Line 19">
              <a:extLst>
                <a:ext uri="{FF2B5EF4-FFF2-40B4-BE49-F238E27FC236}">
                  <a16:creationId xmlns="" xmlns:a16="http://schemas.microsoft.com/office/drawing/2014/main" id="{3E9A5D56-16E3-429F-BE48-65567F11B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069"/>
              <a:ext cx="834" cy="9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1050417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0E1FCE-D421-4B0F-AE3A-22F78843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70AFB28-E033-4BB9-861E-C833F94B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Génère le rapport semi-automatiquement dans la BDOA</a:t>
            </a:r>
          </a:p>
        </p:txBody>
      </p:sp>
    </p:spTree>
    <p:extLst>
      <p:ext uri="{BB962C8B-B14F-4D97-AF65-F5344CB8AC3E}">
        <p14:creationId xmlns="" xmlns:p14="http://schemas.microsoft.com/office/powerpoint/2010/main" val="3451367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59" y="0"/>
            <a:ext cx="3523463" cy="5085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59" y="0"/>
            <a:ext cx="7642516" cy="5085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12789" cy="5085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9555" y="221534"/>
            <a:ext cx="4107624" cy="510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7260" y="472994"/>
            <a:ext cx="4086740" cy="510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6265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D52125-5785-4CB7-A962-66C870A1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D04F586-FDED-4CFE-A9BB-F9F5D55D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Repose sur un canevas (carte d’identité du pont) :</a:t>
            </a:r>
          </a:p>
          <a:p>
            <a:pPr lvl="1"/>
            <a:r>
              <a:rPr lang="fr-BE" dirty="0"/>
              <a:t>Chaque élément est relevé (parfois des centaines)</a:t>
            </a:r>
          </a:p>
          <a:p>
            <a:pPr lvl="1"/>
            <a:r>
              <a:rPr lang="fr-BE" dirty="0"/>
              <a:t>Avec son matériau</a:t>
            </a:r>
          </a:p>
          <a:p>
            <a:pPr lvl="1"/>
            <a:r>
              <a:rPr lang="fr-BE" dirty="0"/>
              <a:t>Un itinéraire est proposé</a:t>
            </a:r>
          </a:p>
          <a:p>
            <a:pPr lvl="1"/>
            <a:endParaRPr lang="fr-BE" dirty="0"/>
          </a:p>
          <a:p>
            <a:pPr marL="0" indent="0">
              <a:buNone/>
            </a:pPr>
            <a:r>
              <a:rPr lang="fr-BE" dirty="0"/>
              <a:t>=&gt; Enorme travail (en interne et via prestataire)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71283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4B09362-6A2C-43A0-9A7F-A369F3A5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Bridge-Boy est né !</a:t>
            </a:r>
          </a:p>
        </p:txBody>
      </p:sp>
      <p:pic>
        <p:nvPicPr>
          <p:cNvPr id="1026" name="Picture 2" descr="Résultat de recherche d'images pour &quot;game boy&quot;">
            <a:extLst>
              <a:ext uri="{FF2B5EF4-FFF2-40B4-BE49-F238E27FC236}">
                <a16:creationId xmlns="" xmlns:a16="http://schemas.microsoft.com/office/drawing/2014/main" id="{42DFCB70-F218-49D1-9D43-2BD98A4F1E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79" t="-9595" r="22555" b="-969"/>
          <a:stretch/>
        </p:blipFill>
        <p:spPr bwMode="auto">
          <a:xfrm>
            <a:off x="4912984" y="339645"/>
            <a:ext cx="3509318" cy="399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6328">
            <a:extLst>
              <a:ext uri="{FF2B5EF4-FFF2-40B4-BE49-F238E27FC236}">
                <a16:creationId xmlns="" xmlns:a16="http://schemas.microsoft.com/office/drawing/2014/main" id="{0043FB91-E5DB-4810-A545-93F920BFBC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84" y="1063229"/>
            <a:ext cx="2451228" cy="32683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3414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0E1FCE-D421-4B0F-AE3A-22F78843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Bridge-Boy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70AFB28-E033-4BB9-861E-C833F94B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188836"/>
            <a:ext cx="7868120" cy="3227849"/>
          </a:xfrm>
        </p:spPr>
        <p:txBody>
          <a:bodyPr/>
          <a:lstStyle/>
          <a:p>
            <a:r>
              <a:rPr lang="fr-BE" dirty="0"/>
              <a:t>Est mis à l’honneur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26221752-C706-4307-A116-2FDFE6449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 l="14307" r="11652"/>
          <a:stretch/>
        </p:blipFill>
        <p:spPr>
          <a:xfrm>
            <a:off x="3854508" y="94273"/>
            <a:ext cx="5289492" cy="5049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679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58FA92-721F-49E1-A478-10FF9F9C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Mais le Bridge-Boy ne convainc pas vraiment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D105A10-1D1F-489D-A5A5-E32BE52C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200151"/>
            <a:ext cx="7462182" cy="3028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fr-BE" dirty="0"/>
              <a:t>Ecran trop petit</a:t>
            </a:r>
          </a:p>
          <a:p>
            <a:pPr lvl="1">
              <a:lnSpc>
                <a:spcPct val="120000"/>
              </a:lnSpc>
            </a:pPr>
            <a:r>
              <a:rPr lang="fr-BE" dirty="0"/>
              <a:t>Peu </a:t>
            </a:r>
            <a:r>
              <a:rPr lang="fr-BE" dirty="0" smtClean="0"/>
              <a:t>d’informations – mauvaise visibilité</a:t>
            </a:r>
            <a:endParaRPr lang="fr-BE" dirty="0"/>
          </a:p>
          <a:p>
            <a:pPr lvl="1">
              <a:lnSpc>
                <a:spcPct val="120000"/>
              </a:lnSpc>
            </a:pPr>
            <a:r>
              <a:rPr lang="fr-BE" dirty="0"/>
              <a:t>Nombreux sous écrans</a:t>
            </a:r>
          </a:p>
          <a:p>
            <a:pPr lvl="1">
              <a:lnSpc>
                <a:spcPct val="120000"/>
              </a:lnSpc>
            </a:pPr>
            <a:r>
              <a:rPr lang="fr-BE" dirty="0"/>
              <a:t>Stylet peu pratique</a:t>
            </a:r>
          </a:p>
          <a:p>
            <a:pPr>
              <a:lnSpc>
                <a:spcPct val="170000"/>
              </a:lnSpc>
            </a:pPr>
            <a:r>
              <a:rPr lang="fr-BE" dirty="0"/>
              <a:t>Manque de puissance de </a:t>
            </a:r>
            <a:r>
              <a:rPr lang="fr-BE" dirty="0" smtClean="0"/>
              <a:t>calcul</a:t>
            </a:r>
          </a:p>
          <a:p>
            <a:pPr>
              <a:lnSpc>
                <a:spcPct val="170000"/>
              </a:lnSpc>
            </a:pPr>
            <a:r>
              <a:rPr lang="fr-BE" dirty="0" smtClean="0"/>
              <a:t>Photos de piètres qualité</a:t>
            </a:r>
          </a:p>
          <a:p>
            <a:pPr>
              <a:lnSpc>
                <a:spcPct val="170000"/>
              </a:lnSpc>
            </a:pPr>
            <a:r>
              <a:rPr lang="fr-BE" dirty="0" smtClean="0"/>
              <a:t>Coût des appareils</a:t>
            </a:r>
            <a:endParaRPr lang="fr-BE" dirty="0"/>
          </a:p>
          <a:p>
            <a:pPr>
              <a:lnSpc>
                <a:spcPct val="170000"/>
              </a:lnSpc>
            </a:pPr>
            <a:r>
              <a:rPr lang="fr-BE" dirty="0"/>
              <a:t>Connectivité à la BDOA lourde</a:t>
            </a:r>
          </a:p>
          <a:p>
            <a:pPr>
              <a:lnSpc>
                <a:spcPct val="170000"/>
              </a:lnSpc>
            </a:pPr>
            <a:r>
              <a:rPr lang="fr-BE" dirty="0"/>
              <a:t>Temps d’inspection parfois long</a:t>
            </a:r>
          </a:p>
          <a:p>
            <a:pPr>
              <a:lnSpc>
                <a:spcPct val="170000"/>
              </a:lnSpc>
            </a:pPr>
            <a:r>
              <a:rPr lang="fr-BE" dirty="0"/>
              <a:t>O.S. plus supporté </a:t>
            </a:r>
          </a:p>
        </p:txBody>
      </p:sp>
    </p:spTree>
    <p:extLst>
      <p:ext uri="{BB962C8B-B14F-4D97-AF65-F5344CB8AC3E}">
        <p14:creationId xmlns="" xmlns:p14="http://schemas.microsoft.com/office/powerpoint/2010/main" val="926239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4AA7D2-3038-435B-B69F-5BECAF2A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Projet de passage sous tablette Android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1A13913-F22C-42E2-9AE8-9CD65808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112028" y="298985"/>
            <a:ext cx="3949678" cy="547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4784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367790"/>
            <a:ext cx="7868120" cy="2487930"/>
          </a:xfrm>
        </p:spPr>
        <p:txBody>
          <a:bodyPr/>
          <a:lstStyle/>
          <a:p>
            <a:r>
              <a:rPr lang="fr-BE" dirty="0"/>
              <a:t>L’idée</a:t>
            </a:r>
          </a:p>
          <a:p>
            <a:r>
              <a:rPr lang="fr-BE" dirty="0"/>
              <a:t>L’historique</a:t>
            </a:r>
          </a:p>
          <a:p>
            <a:r>
              <a:rPr lang="fr-BE" dirty="0"/>
              <a:t>Le nouveau Bridge-Boy</a:t>
            </a:r>
          </a:p>
          <a:p>
            <a:r>
              <a:rPr lang="fr-BE" dirty="0"/>
              <a:t>Un retour d’expérience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AB58B-5D69-4E52-A0F0-D3E23B5D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Grand écran tactile – processeur performant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CDA2231B-7407-42DD-84AE-53548C8C2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64990" y="889687"/>
            <a:ext cx="7359096" cy="425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égende : encadrée 4">
            <a:extLst>
              <a:ext uri="{FF2B5EF4-FFF2-40B4-BE49-F238E27FC236}">
                <a16:creationId xmlns="" xmlns:a16="http://schemas.microsoft.com/office/drawing/2014/main" id="{0EC600A7-0339-4E05-B313-E0A9436BD734}"/>
              </a:ext>
            </a:extLst>
          </p:cNvPr>
          <p:cNvSpPr/>
          <p:nvPr/>
        </p:nvSpPr>
        <p:spPr>
          <a:xfrm>
            <a:off x="123568" y="1063228"/>
            <a:ext cx="2158313" cy="1696447"/>
          </a:xfrm>
          <a:prstGeom prst="borderCallout1">
            <a:avLst>
              <a:gd name="adj1" fmla="val 106486"/>
              <a:gd name="adj2" fmla="val 74492"/>
              <a:gd name="adj3" fmla="val 158182"/>
              <a:gd name="adj4" fmla="val 1498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Navigation aisée dans l’arborescence du pont =&gt; plus besoin d’itinéraire prédéfini</a:t>
            </a:r>
          </a:p>
        </p:txBody>
      </p:sp>
    </p:spTree>
    <p:extLst>
      <p:ext uri="{BB962C8B-B14F-4D97-AF65-F5344CB8AC3E}">
        <p14:creationId xmlns="" xmlns:p14="http://schemas.microsoft.com/office/powerpoint/2010/main" val="1714381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2330" y="19312"/>
            <a:ext cx="3852421" cy="51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94" y="1238816"/>
            <a:ext cx="4712041" cy="30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Avant … après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AB58B-5D69-4E52-A0F0-D3E23B5D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Connectivité 3G ou wifi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CDA2231B-7407-42DD-84AE-53548C8C2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64990" y="889687"/>
            <a:ext cx="7359096" cy="425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égende : encadrée 4">
            <a:extLst>
              <a:ext uri="{FF2B5EF4-FFF2-40B4-BE49-F238E27FC236}">
                <a16:creationId xmlns="" xmlns:a16="http://schemas.microsoft.com/office/drawing/2014/main" id="{0EC600A7-0339-4E05-B313-E0A9436BD734}"/>
              </a:ext>
            </a:extLst>
          </p:cNvPr>
          <p:cNvSpPr/>
          <p:nvPr/>
        </p:nvSpPr>
        <p:spPr>
          <a:xfrm>
            <a:off x="5999853" y="345989"/>
            <a:ext cx="2158313" cy="1391921"/>
          </a:xfrm>
          <a:prstGeom prst="borderCallout1">
            <a:avLst>
              <a:gd name="adj1" fmla="val 106486"/>
              <a:gd name="adj2" fmla="val 74492"/>
              <a:gd name="adj3" fmla="val 181490"/>
              <a:gd name="adj4" fmla="val 104415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Connexion simple avec la BDOA</a:t>
            </a:r>
          </a:p>
        </p:txBody>
      </p:sp>
      <p:sp>
        <p:nvSpPr>
          <p:cNvPr id="6" name="Légende : encadrée 4">
            <a:extLst>
              <a:ext uri="{FF2B5EF4-FFF2-40B4-BE49-F238E27FC236}">
                <a16:creationId xmlns="" xmlns:a16="http://schemas.microsoft.com/office/drawing/2014/main" id="{0EC600A7-0339-4E05-B313-E0A9436BD734}"/>
              </a:ext>
            </a:extLst>
          </p:cNvPr>
          <p:cNvSpPr/>
          <p:nvPr/>
        </p:nvSpPr>
        <p:spPr>
          <a:xfrm>
            <a:off x="152400" y="1511849"/>
            <a:ext cx="2158313" cy="1391921"/>
          </a:xfrm>
          <a:prstGeom prst="borderCallout1">
            <a:avLst>
              <a:gd name="adj1" fmla="val 106486"/>
              <a:gd name="adj2" fmla="val 74492"/>
              <a:gd name="adj3" fmla="val 161235"/>
              <a:gd name="adj4" fmla="val 11536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Travail hors connexion possible</a:t>
            </a:r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3490541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CDA2231B-7407-42DD-84AE-53548C8C2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85624" y="716693"/>
            <a:ext cx="7658376" cy="442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AB58B-5D69-4E52-A0F0-D3E23B5D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Appareil photo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19FAE7B-DD42-4927-BF95-DAF069DBC07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76994" y="1187794"/>
            <a:ext cx="5548768" cy="3484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5575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AB58B-5D69-4E52-A0F0-D3E23B5D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GPS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CDA2231B-7407-42DD-84AE-53548C8C2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85624" y="716693"/>
            <a:ext cx="7658376" cy="442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9B1FA63D-3950-461C-ACFF-07F1592E4A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2430480" y="1322680"/>
            <a:ext cx="5768664" cy="3413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3814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AB58B-5D69-4E52-A0F0-D3E23B5D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92" y="0"/>
            <a:ext cx="7868120" cy="857250"/>
          </a:xfrm>
        </p:spPr>
        <p:txBody>
          <a:bodyPr/>
          <a:lstStyle/>
          <a:p>
            <a:r>
              <a:rPr lang="fr-BE" dirty="0"/>
              <a:t>Reconnaissance vocale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CDA2231B-7407-42DD-84AE-53548C8C2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/>
          <a:srcRect/>
          <a:stretch/>
        </p:blipFill>
        <p:spPr bwMode="auto">
          <a:xfrm>
            <a:off x="1422139" y="864973"/>
            <a:ext cx="7721861" cy="427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Inspection manuelle - Encodage d'un défaut.png">
            <a:extLst>
              <a:ext uri="{FF2B5EF4-FFF2-40B4-BE49-F238E27FC236}">
                <a16:creationId xmlns="" xmlns:a16="http://schemas.microsoft.com/office/drawing/2014/main" id="{E5E35606-2DE2-4E8C-B606-7967BEFC153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5879" y="1207188"/>
            <a:ext cx="5771547" cy="34636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8AF2844-48D1-4924-93BE-BD833D578C89}"/>
              </a:ext>
            </a:extLst>
          </p:cNvPr>
          <p:cNvSpPr txBox="1"/>
          <p:nvPr/>
        </p:nvSpPr>
        <p:spPr>
          <a:xfrm>
            <a:off x="3521263" y="1555162"/>
            <a:ext cx="46061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dirty="0"/>
              <a:t>Ecoulement d’eau via joint de dilatation défectueux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6CFBC89-AE8F-45D1-899D-5EC80C78B5AA}"/>
              </a:ext>
            </a:extLst>
          </p:cNvPr>
          <p:cNvSpPr txBox="1"/>
          <p:nvPr/>
        </p:nvSpPr>
        <p:spPr>
          <a:xfrm>
            <a:off x="3521263" y="2233196"/>
            <a:ext cx="46061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dirty="0"/>
              <a:t>Vous voyez, ça marche !</a:t>
            </a:r>
          </a:p>
        </p:txBody>
      </p:sp>
    </p:spTree>
    <p:extLst>
      <p:ext uri="{BB962C8B-B14F-4D97-AF65-F5344CB8AC3E}">
        <p14:creationId xmlns="" xmlns:p14="http://schemas.microsoft.com/office/powerpoint/2010/main" val="115167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28567" y="1781741"/>
            <a:ext cx="3686867" cy="213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19"/>
          <p:cNvGrpSpPr/>
          <p:nvPr/>
        </p:nvGrpSpPr>
        <p:grpSpPr>
          <a:xfrm>
            <a:off x="808654" y="2945481"/>
            <a:ext cx="2065743" cy="1436019"/>
            <a:chOff x="808654" y="2945481"/>
            <a:chExt cx="2065743" cy="1436019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808654" y="3721173"/>
              <a:ext cx="2065743" cy="66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1600" kern="0" dirty="0">
                  <a:latin typeface="+mn-lt"/>
                  <a:cs typeface="Geneva" pitchFamily="96" charset="-128"/>
                </a:rPr>
                <a:t>Secondes inspections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1600" kern="0" dirty="0">
                  <a:latin typeface="+mn-lt"/>
                  <a:cs typeface="Geneva" pitchFamily="96" charset="-128"/>
                </a:rPr>
                <a:t>manuelles</a:t>
              </a:r>
            </a:p>
          </p:txBody>
        </p:sp>
        <p:sp>
          <p:nvSpPr>
            <p:cNvPr id="13" name="Virage 12"/>
            <p:cNvSpPr/>
            <p:nvPr/>
          </p:nvSpPr>
          <p:spPr bwMode="auto">
            <a:xfrm>
              <a:off x="1906789" y="2945481"/>
              <a:ext cx="645073" cy="703246"/>
            </a:xfrm>
            <a:prstGeom prst="bentArrow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fr-BE">
                <a:latin typeface="Times New Roman" pitchFamily="8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537448" y="1114345"/>
            <a:ext cx="1805943" cy="1488490"/>
            <a:chOff x="6537448" y="1114345"/>
            <a:chExt cx="1805943" cy="1488490"/>
          </a:xfrm>
        </p:grpSpPr>
        <p:pic>
          <p:nvPicPr>
            <p:cNvPr id="6" name="Picture 6" descr="D:\Pro\doc_ppt\Projet Tablette 07-12-2015\Psion-EP10_BBoy_réd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885764" y="1114345"/>
              <a:ext cx="457627" cy="76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6537448" y="1254307"/>
              <a:ext cx="1348316" cy="62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1600" kern="0" dirty="0">
                  <a:latin typeface="+mn-lt"/>
                  <a:cs typeface="Geneva" pitchFamily="96" charset="-128"/>
                </a:rPr>
                <a:t>Inspections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1600" kern="0" dirty="0" smtClean="0">
                  <a:latin typeface="+mn-lt"/>
                  <a:cs typeface="Geneva" pitchFamily="96" charset="-128"/>
                </a:rPr>
                <a:t>canevas</a:t>
              </a:r>
              <a:endParaRPr lang="fr-FR" sz="1600" kern="0" dirty="0">
                <a:latin typeface="+mn-lt"/>
                <a:cs typeface="Geneva" pitchFamily="96" charset="-128"/>
              </a:endParaRPr>
            </a:p>
          </p:txBody>
        </p:sp>
        <p:sp>
          <p:nvSpPr>
            <p:cNvPr id="14" name="Virage 13"/>
            <p:cNvSpPr/>
            <p:nvPr/>
          </p:nvSpPr>
          <p:spPr bwMode="auto">
            <a:xfrm flipH="1" flipV="1">
              <a:off x="6646187" y="1957761"/>
              <a:ext cx="645073" cy="645074"/>
            </a:xfrm>
            <a:prstGeom prst="bentArrow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fr-BE">
                <a:latin typeface="Times New Roman" pitchFamily="8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15434" y="2945481"/>
            <a:ext cx="2006868" cy="1436019"/>
            <a:chOff x="6415434" y="2945481"/>
            <a:chExt cx="2006868" cy="1436019"/>
          </a:xfrm>
        </p:grpSpPr>
        <p:pic>
          <p:nvPicPr>
            <p:cNvPr id="5" name="Picture 7" descr="D:\Pro\doc_ppt\Projet Tablette 07-12-2015\nouveau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570985" y="3209252"/>
              <a:ext cx="629558" cy="51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6415434" y="3721173"/>
              <a:ext cx="2006868" cy="66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1600" kern="0" dirty="0">
                  <a:latin typeface="+mn-lt"/>
                  <a:cs typeface="Geneva" pitchFamily="96" charset="-128"/>
                </a:rPr>
                <a:t>Secondes inspections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1600" kern="0" dirty="0" smtClean="0">
                  <a:latin typeface="+mn-lt"/>
                  <a:cs typeface="Geneva" pitchFamily="96" charset="-128"/>
                </a:rPr>
                <a:t>canevas</a:t>
              </a:r>
              <a:endParaRPr lang="fr-FR" sz="1600" kern="0" dirty="0">
                <a:latin typeface="+mn-lt"/>
                <a:cs typeface="Geneva" pitchFamily="96" charset="-128"/>
              </a:endParaRPr>
            </a:p>
          </p:txBody>
        </p:sp>
        <p:sp>
          <p:nvSpPr>
            <p:cNvPr id="15" name="Virage 14"/>
            <p:cNvSpPr/>
            <p:nvPr/>
          </p:nvSpPr>
          <p:spPr bwMode="auto">
            <a:xfrm flipH="1">
              <a:off x="6646187" y="2945481"/>
              <a:ext cx="645073" cy="703246"/>
            </a:xfrm>
            <a:prstGeom prst="bentArrow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fr-BE">
                <a:latin typeface="Times New Roman" pitchFamily="8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808654" y="1114345"/>
            <a:ext cx="2065743" cy="1488490"/>
            <a:chOff x="808654" y="1114345"/>
            <a:chExt cx="2065743" cy="1488490"/>
          </a:xfrm>
        </p:grpSpPr>
        <p:pic>
          <p:nvPicPr>
            <p:cNvPr id="7" name="Picture 8" descr="D:\Pro\doc_ppt\Projet Tablette 07-12-2015\Formule inspA exemple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08654" y="1114345"/>
              <a:ext cx="747261" cy="10635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388275" y="1254307"/>
              <a:ext cx="1486122" cy="62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1600" kern="0" dirty="0">
                  <a:latin typeface="+mn-lt"/>
                  <a:cs typeface="Geneva" pitchFamily="96" charset="-128"/>
                </a:rPr>
                <a:t>Inspections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1600" kern="0" dirty="0">
                  <a:latin typeface="+mn-lt"/>
                  <a:cs typeface="Geneva" pitchFamily="96" charset="-128"/>
                </a:rPr>
                <a:t>manuelles</a:t>
              </a:r>
            </a:p>
          </p:txBody>
        </p:sp>
        <p:sp>
          <p:nvSpPr>
            <p:cNvPr id="16" name="Virage 15"/>
            <p:cNvSpPr/>
            <p:nvPr/>
          </p:nvSpPr>
          <p:spPr bwMode="auto">
            <a:xfrm flipV="1">
              <a:off x="1906789" y="1957761"/>
              <a:ext cx="645073" cy="645074"/>
            </a:xfrm>
            <a:prstGeom prst="bentArrow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fr-BE">
                <a:latin typeface="Times New Roman" pitchFamily="84" charset="0"/>
              </a:endParaRPr>
            </a:p>
          </p:txBody>
        </p:sp>
      </p:grp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</p:spPr>
        <p:txBody>
          <a:bodyPr>
            <a:normAutofit/>
          </a:bodyPr>
          <a:lstStyle/>
          <a:p>
            <a:r>
              <a:rPr lang="fr-BE" sz="2000" dirty="0" err="1" smtClean="0"/>
              <a:t>Bridgeboy</a:t>
            </a:r>
            <a:r>
              <a:rPr lang="fr-BE" sz="2000" dirty="0" smtClean="0"/>
              <a:t>-tablette : Types d’inspections A possibles</a:t>
            </a:r>
            <a:endParaRPr lang="fr-B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Bridge-Boy : pour qui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</a:p>
          <a:p>
            <a:pPr lvl="1"/>
            <a:r>
              <a:rPr lang="fr-BE" dirty="0" smtClean="0"/>
              <a:t>DGO1 : 14 tablettes fournies, formation dispensée</a:t>
            </a:r>
          </a:p>
          <a:p>
            <a:pPr lvl="1"/>
            <a:r>
              <a:rPr lang="fr-BE" dirty="0" smtClean="0"/>
              <a:t>DGO2 : bientôt</a:t>
            </a:r>
          </a:p>
          <a:p>
            <a:pPr lvl="1"/>
            <a:r>
              <a:rPr lang="fr-BE" dirty="0" smtClean="0"/>
              <a:t>DGO3 : ?</a:t>
            </a:r>
          </a:p>
          <a:p>
            <a:r>
              <a:rPr lang="fr-BE" dirty="0" smtClean="0"/>
              <a:t>Les communes : via le projet BDOA-Communes</a:t>
            </a:r>
          </a:p>
          <a:p>
            <a:r>
              <a:rPr lang="fr-BE" dirty="0" smtClean="0"/>
              <a:t>Les prestataires des marchés d’inspection</a:t>
            </a:r>
          </a:p>
          <a:p>
            <a:r>
              <a:rPr lang="fr-BE" dirty="0" smtClean="0"/>
              <a:t>La Région </a:t>
            </a:r>
            <a:r>
              <a:rPr lang="fr-BE" dirty="0" err="1" smtClean="0"/>
              <a:t>Bxl</a:t>
            </a:r>
            <a:r>
              <a:rPr lang="fr-BE" dirty="0" smtClean="0"/>
              <a:t>-Capitale, le Luxembourg</a:t>
            </a:r>
          </a:p>
          <a:p>
            <a:pPr lvl="1"/>
            <a:endParaRPr lang="fr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Bilan DGO1 : 204 inspections Bridge-Boy Tablette 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94460" y="1063229"/>
            <a:ext cx="6309360" cy="344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Présentation : </a:t>
            </a:r>
            <a:endParaRPr lang="fr-B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29831" y="1200150"/>
            <a:ext cx="5716063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Avant …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4647" y="1241999"/>
            <a:ext cx="6306431" cy="314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Table des matières : inspection AO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200151"/>
            <a:ext cx="7868120" cy="27698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fr-BE" dirty="0" smtClean="0"/>
              <a:t>1. L’inspection dite classique avec l’appareil de photo numérique.</a:t>
            </a:r>
          </a:p>
          <a:p>
            <a:pPr>
              <a:lnSpc>
                <a:spcPct val="150000"/>
              </a:lnSpc>
              <a:buNone/>
            </a:pPr>
            <a:r>
              <a:rPr lang="fr-BE" dirty="0" smtClean="0"/>
              <a:t>2. L’inspection avec la tablette Samsung.</a:t>
            </a:r>
          </a:p>
          <a:p>
            <a:pPr>
              <a:lnSpc>
                <a:spcPct val="150000"/>
              </a:lnSpc>
              <a:buNone/>
            </a:pPr>
            <a:r>
              <a:rPr lang="fr-BE" dirty="0" smtClean="0"/>
              <a:t>3. Avantage de la tablette Samsung.</a:t>
            </a:r>
          </a:p>
          <a:p>
            <a:pPr>
              <a:lnSpc>
                <a:spcPct val="150000"/>
              </a:lnSpc>
              <a:buNone/>
            </a:pPr>
            <a:r>
              <a:rPr lang="fr-BE" dirty="0" smtClean="0"/>
              <a:t>4. Echange d’expérience.</a:t>
            </a:r>
          </a:p>
          <a:p>
            <a:endParaRPr lang="fr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200" u="sng" dirty="0" smtClean="0"/>
              <a:t/>
            </a:r>
            <a:br>
              <a:rPr lang="fr-BE" sz="2200" u="sng" dirty="0" smtClean="0"/>
            </a:br>
            <a:r>
              <a:rPr lang="fr-BE" sz="2200" u="sng" dirty="0" smtClean="0"/>
              <a:t>1. Ma première inspection dite inspection classique (comme la plupart des contrôleurs font). 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Matériel : </a:t>
            </a:r>
          </a:p>
          <a:p>
            <a:pPr lvl="1"/>
            <a:r>
              <a:rPr lang="fr-BE" dirty="0" smtClean="0"/>
              <a:t>L’appareil de photo numérique Canon ou autre</a:t>
            </a:r>
          </a:p>
          <a:p>
            <a:pPr lvl="1"/>
            <a:r>
              <a:rPr lang="fr-BE" dirty="0" smtClean="0"/>
              <a:t>Un  carnet et un crayon</a:t>
            </a:r>
          </a:p>
          <a:p>
            <a:pPr lvl="1"/>
            <a:r>
              <a:rPr lang="fr-BE" dirty="0" smtClean="0"/>
              <a:t>EPI</a:t>
            </a:r>
          </a:p>
          <a:p>
            <a:pPr lvl="1"/>
            <a:r>
              <a:rPr lang="fr-BE" dirty="0" smtClean="0"/>
              <a:t>Et …</a:t>
            </a:r>
          </a:p>
          <a:p>
            <a:pPr lvl="1">
              <a:buNone/>
            </a:pPr>
            <a:endParaRPr lang="fr-BE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fiche de localisation</a:t>
            </a:r>
            <a:endParaRPr lang="fr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83218" y="1200150"/>
            <a:ext cx="2609289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On réalise </a:t>
            </a:r>
            <a:r>
              <a:rPr lang="fr-BE" dirty="0" smtClean="0"/>
              <a:t>l’inspection</a:t>
            </a:r>
            <a:endParaRPr lang="fr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6271" y="1200150"/>
            <a:ext cx="4303184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Et au retour au bureau :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BE" dirty="0" smtClean="0"/>
              <a:t>Ouverture du programme BDOA sur le PC</a:t>
            </a:r>
          </a:p>
          <a:p>
            <a:pPr lvl="1"/>
            <a:r>
              <a:rPr lang="fr-BE" dirty="0" smtClean="0"/>
              <a:t>Chargement des photos dans le programme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fr-BE" dirty="0" smtClean="0"/>
              <a:t>On cherche le code défaut dans la liste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6444" y="724348"/>
            <a:ext cx="5503512" cy="370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1" y="205979"/>
            <a:ext cx="7868121" cy="355393"/>
          </a:xfrm>
        </p:spPr>
        <p:txBody>
          <a:bodyPr>
            <a:noAutofit/>
          </a:bodyPr>
          <a:lstStyle/>
          <a:p>
            <a:r>
              <a:rPr lang="fr-BE" sz="2000" dirty="0" smtClean="0"/>
              <a:t>On </a:t>
            </a:r>
            <a:r>
              <a:rPr lang="fr-BE" sz="2000" dirty="0" smtClean="0"/>
              <a:t>retranscrit </a:t>
            </a:r>
            <a:r>
              <a:rPr lang="fr-BE" sz="2000" dirty="0" smtClean="0"/>
              <a:t>les notes/ défauts dans le programme</a:t>
            </a:r>
            <a:endParaRPr lang="fr-BE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6472" y="1200150"/>
            <a:ext cx="7562781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6563" y="205979"/>
            <a:ext cx="7722600" cy="41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</a:t>
            </a:r>
            <a:r>
              <a:rPr lang="fr-BE" dirty="0" smtClean="0"/>
              <a:t>. L’inspection </a:t>
            </a:r>
            <a:r>
              <a:rPr lang="fr-BE" dirty="0" smtClean="0"/>
              <a:t>avec la tablette Bridge-boy</a:t>
            </a:r>
            <a:endParaRPr lang="fr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8954" y="1063229"/>
            <a:ext cx="2420541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66952" y="1348452"/>
            <a:ext cx="3514410" cy="26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Petite vidéo de l’utilisation de la tablette</a:t>
            </a:r>
            <a:endParaRPr lang="fr-BE" dirty="0"/>
          </a:p>
        </p:txBody>
      </p:sp>
      <p:pic>
        <p:nvPicPr>
          <p:cNvPr id="717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79304" y="1200150"/>
            <a:ext cx="2017117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Constatations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200151"/>
            <a:ext cx="7868120" cy="18478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BE" dirty="0"/>
              <a:t>Prise de notes </a:t>
            </a:r>
            <a:r>
              <a:rPr lang="fr-BE" dirty="0" smtClean="0"/>
              <a:t>laborieuse</a:t>
            </a:r>
            <a:endParaRPr lang="fr-BE" dirty="0"/>
          </a:p>
          <a:p>
            <a:pPr>
              <a:lnSpc>
                <a:spcPct val="150000"/>
              </a:lnSpc>
            </a:pPr>
            <a:r>
              <a:rPr lang="fr-BE" dirty="0"/>
              <a:t>Encodage </a:t>
            </a:r>
            <a:r>
              <a:rPr lang="fr-BE" dirty="0" smtClean="0"/>
              <a:t>au bureau </a:t>
            </a:r>
            <a:r>
              <a:rPr lang="fr-BE" dirty="0"/>
              <a:t>rébarbatif</a:t>
            </a:r>
          </a:p>
          <a:p>
            <a:pPr>
              <a:lnSpc>
                <a:spcPct val="150000"/>
              </a:lnSpc>
            </a:pPr>
            <a:r>
              <a:rPr lang="fr-BE" dirty="0"/>
              <a:t>Qualité des rapports inégale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Et de retour au bureau</a:t>
            </a:r>
            <a:endParaRPr lang="fr-B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3260" y="1200150"/>
            <a:ext cx="5269205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On ouvre le programme, on relit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19" y="1456940"/>
            <a:ext cx="8537299" cy="2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- Une partie du document </a:t>
            </a:r>
            <a:r>
              <a:rPr lang="fr-BE" dirty="0" err="1" smtClean="0"/>
              <a:t>word</a:t>
            </a:r>
            <a:r>
              <a:rPr lang="fr-BE" dirty="0" smtClean="0"/>
              <a:t> « Pense-bête »</a:t>
            </a:r>
            <a:endParaRPr lang="fr-B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208" y="1446663"/>
            <a:ext cx="7867650" cy="221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3. Avantages de la tablette Bridge-Boy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200151"/>
            <a:ext cx="7868120" cy="27546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r-BE" dirty="0" smtClean="0"/>
              <a:t>Pratique, didactique et intuitive (manipulation facile)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GPS intégré (localisation précise d’un </a:t>
            </a:r>
            <a:r>
              <a:rPr lang="fr-BE" dirty="0" smtClean="0"/>
              <a:t>OA)</a:t>
            </a:r>
            <a:endParaRPr lang="fr-BE" dirty="0" smtClean="0"/>
          </a:p>
          <a:p>
            <a:pPr>
              <a:lnSpc>
                <a:spcPct val="150000"/>
              </a:lnSpc>
            </a:pPr>
            <a:r>
              <a:rPr lang="fr-BE" dirty="0" smtClean="0"/>
              <a:t>Aide simplifié pour trouver les codes des éléments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Reconnaissance vocale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L’encodage (inscription du défaut, sa localisation et sa prise de photo sur chantier)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Echange d’expérience avec une collègue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2823" y="1063229"/>
            <a:ext cx="5130079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54182" y="1790700"/>
            <a:ext cx="7868120" cy="857250"/>
          </a:xfrm>
        </p:spPr>
        <p:txBody>
          <a:bodyPr/>
          <a:lstStyle/>
          <a:p>
            <a:pPr algn="ctr"/>
            <a:r>
              <a:rPr lang="fr-BE" dirty="0" smtClean="0"/>
              <a:t>Merci pour votre attention</a:t>
            </a:r>
            <a:endParaRPr lang="fr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Après …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4647" y="1241999"/>
            <a:ext cx="6306431" cy="314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2504" y="2263140"/>
            <a:ext cx="1210821" cy="8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2631564" y="2407920"/>
            <a:ext cx="432538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489710"/>
            <a:ext cx="7868120" cy="21450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BE" dirty="0"/>
              <a:t>Faciliter et uniformiser l’encodage</a:t>
            </a:r>
          </a:p>
          <a:p>
            <a:pPr>
              <a:lnSpc>
                <a:spcPct val="150000"/>
              </a:lnSpc>
            </a:pPr>
            <a:r>
              <a:rPr lang="fr-BE" dirty="0"/>
              <a:t>Faire gagner du temps, sur terrain et au bureau</a:t>
            </a:r>
          </a:p>
          <a:p>
            <a:pPr>
              <a:lnSpc>
                <a:spcPct val="150000"/>
              </a:lnSpc>
            </a:pPr>
            <a:r>
              <a:rPr lang="fr-BE" dirty="0"/>
              <a:t>Aider les inspecteurs néophytes</a:t>
            </a:r>
          </a:p>
          <a:p>
            <a:pPr>
              <a:lnSpc>
                <a:spcPct val="150000"/>
              </a:lnSpc>
            </a:pPr>
            <a:r>
              <a:rPr lang="fr-BE" dirty="0"/>
              <a:t>Inspecter l’ensemble des éléments du pont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0E1FCE-D421-4B0F-AE3A-22F78843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70AFB28-E033-4BB9-861E-C833F94B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Guide l’inspecteur d’élément en élément </a:t>
            </a:r>
          </a:p>
        </p:txBody>
      </p:sp>
    </p:spTree>
    <p:extLst>
      <p:ext uri="{BB962C8B-B14F-4D97-AF65-F5344CB8AC3E}">
        <p14:creationId xmlns="" xmlns:p14="http://schemas.microsoft.com/office/powerpoint/2010/main" val="2594133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1" name="Group 5">
            <a:extLst>
              <a:ext uri="{FF2B5EF4-FFF2-40B4-BE49-F238E27FC236}">
                <a16:creationId xmlns="" xmlns:a16="http://schemas.microsoft.com/office/drawing/2014/main" id="{46FAC8E9-AE59-4E62-8D78-0B88D8E830F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601131"/>
            <a:ext cx="4258287" cy="2977123"/>
            <a:chOff x="2653" y="1661"/>
            <a:chExt cx="2902" cy="2177"/>
          </a:xfrm>
        </p:grpSpPr>
        <p:pic>
          <p:nvPicPr>
            <p:cNvPr id="45062" name="Picture 6" descr="img_6789">
              <a:extLst>
                <a:ext uri="{FF2B5EF4-FFF2-40B4-BE49-F238E27FC236}">
                  <a16:creationId xmlns="" xmlns:a16="http://schemas.microsoft.com/office/drawing/2014/main" id="{32E800A9-423B-40A9-AFB9-6FA0CB90B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661"/>
              <a:ext cx="2902" cy="21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3" name="Oval 7">
              <a:extLst>
                <a:ext uri="{FF2B5EF4-FFF2-40B4-BE49-F238E27FC236}">
                  <a16:creationId xmlns="" xmlns:a16="http://schemas.microsoft.com/office/drawing/2014/main" id="{DD76AD89-3A92-4D62-9CB5-37C81AEE0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24"/>
              <a:ext cx="1043" cy="1043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350"/>
            </a:p>
          </p:txBody>
        </p:sp>
      </p:grpSp>
      <p:grpSp>
        <p:nvGrpSpPr>
          <p:cNvPr id="45064" name="Group 8">
            <a:extLst>
              <a:ext uri="{FF2B5EF4-FFF2-40B4-BE49-F238E27FC236}">
                <a16:creationId xmlns="" xmlns:a16="http://schemas.microsoft.com/office/drawing/2014/main" id="{A0ED660E-7CF0-4070-A1DE-207324799D48}"/>
              </a:ext>
            </a:extLst>
          </p:cNvPr>
          <p:cNvGrpSpPr>
            <a:grpSpLocks/>
          </p:cNvGrpSpPr>
          <p:nvPr/>
        </p:nvGrpSpPr>
        <p:grpSpPr bwMode="auto">
          <a:xfrm>
            <a:off x="265164" y="236744"/>
            <a:ext cx="2055921" cy="2573971"/>
            <a:chOff x="113" y="1117"/>
            <a:chExt cx="1505" cy="1992"/>
          </a:xfrm>
        </p:grpSpPr>
        <p:pic>
          <p:nvPicPr>
            <p:cNvPr id="45065" name="Picture 9">
              <a:extLst>
                <a:ext uri="{FF2B5EF4-FFF2-40B4-BE49-F238E27FC236}">
                  <a16:creationId xmlns="" xmlns:a16="http://schemas.microsoft.com/office/drawing/2014/main" id="{22A5C3E6-B5B0-4221-A7AC-E59E26EEA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17"/>
              <a:ext cx="1460" cy="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6" name="Oval 10">
              <a:extLst>
                <a:ext uri="{FF2B5EF4-FFF2-40B4-BE49-F238E27FC236}">
                  <a16:creationId xmlns="" xmlns:a16="http://schemas.microsoft.com/office/drawing/2014/main" id="{8B180E1A-7D58-4B55-9971-870E3FD80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525"/>
              <a:ext cx="1134" cy="1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350"/>
            </a:p>
          </p:txBody>
        </p:sp>
      </p:grpSp>
      <p:grpSp>
        <p:nvGrpSpPr>
          <p:cNvPr id="45080" name="Group 24">
            <a:extLst>
              <a:ext uri="{FF2B5EF4-FFF2-40B4-BE49-F238E27FC236}">
                <a16:creationId xmlns="" xmlns:a16="http://schemas.microsoft.com/office/drawing/2014/main" id="{3F8E7AA7-55D6-4270-9761-FE3D1DAF9D0B}"/>
              </a:ext>
            </a:extLst>
          </p:cNvPr>
          <p:cNvGrpSpPr>
            <a:grpSpLocks/>
          </p:cNvGrpSpPr>
          <p:nvPr/>
        </p:nvGrpSpPr>
        <p:grpSpPr bwMode="auto">
          <a:xfrm>
            <a:off x="1459604" y="778408"/>
            <a:ext cx="2617188" cy="2665008"/>
            <a:chOff x="1429" y="1139"/>
            <a:chExt cx="1615" cy="1822"/>
          </a:xfrm>
        </p:grpSpPr>
        <p:pic>
          <p:nvPicPr>
            <p:cNvPr id="45068" name="Picture 12">
              <a:extLst>
                <a:ext uri="{FF2B5EF4-FFF2-40B4-BE49-F238E27FC236}">
                  <a16:creationId xmlns="" xmlns:a16="http://schemas.microsoft.com/office/drawing/2014/main" id="{4F112C12-7FE4-442E-B9A3-688375C81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1139"/>
              <a:ext cx="1405" cy="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Oval 13">
              <a:extLst>
                <a:ext uri="{FF2B5EF4-FFF2-40B4-BE49-F238E27FC236}">
                  <a16:creationId xmlns="" xmlns:a16="http://schemas.microsoft.com/office/drawing/2014/main" id="{DB057C9E-D486-41B7-BF04-76DB3A27F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1525"/>
              <a:ext cx="1134" cy="1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350"/>
            </a:p>
          </p:txBody>
        </p:sp>
      </p:grpSp>
      <p:grpSp>
        <p:nvGrpSpPr>
          <p:cNvPr id="45079" name="Group 23">
            <a:extLst>
              <a:ext uri="{FF2B5EF4-FFF2-40B4-BE49-F238E27FC236}">
                <a16:creationId xmlns="" xmlns:a16="http://schemas.microsoft.com/office/drawing/2014/main" id="{CC42AB31-4D75-4D5E-9BDC-92C7DA77996B}"/>
              </a:ext>
            </a:extLst>
          </p:cNvPr>
          <p:cNvGrpSpPr>
            <a:grpSpLocks/>
          </p:cNvGrpSpPr>
          <p:nvPr/>
        </p:nvGrpSpPr>
        <p:grpSpPr bwMode="auto">
          <a:xfrm>
            <a:off x="3544596" y="1211208"/>
            <a:ext cx="2519948" cy="2918998"/>
            <a:chOff x="2517" y="1410"/>
            <a:chExt cx="1523" cy="1822"/>
          </a:xfrm>
        </p:grpSpPr>
        <p:grpSp>
          <p:nvGrpSpPr>
            <p:cNvPr id="45078" name="Group 22">
              <a:extLst>
                <a:ext uri="{FF2B5EF4-FFF2-40B4-BE49-F238E27FC236}">
                  <a16:creationId xmlns="" xmlns:a16="http://schemas.microsoft.com/office/drawing/2014/main" id="{83CEB088-1ED8-4A28-BEF5-73AFF033E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1410"/>
              <a:ext cx="1405" cy="1822"/>
              <a:chOff x="2635" y="1410"/>
              <a:chExt cx="1405" cy="1822"/>
            </a:xfrm>
          </p:grpSpPr>
          <p:pic>
            <p:nvPicPr>
              <p:cNvPr id="45072" name="Picture 16">
                <a:extLst>
                  <a:ext uri="{FF2B5EF4-FFF2-40B4-BE49-F238E27FC236}">
                    <a16:creationId xmlns="" xmlns:a16="http://schemas.microsoft.com/office/drawing/2014/main" id="{861453A9-64E4-433E-90B0-04A800048C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" y="1410"/>
                <a:ext cx="1405" cy="1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073" name="Rectangle 17">
                <a:extLst>
                  <a:ext uri="{FF2B5EF4-FFF2-40B4-BE49-F238E27FC236}">
                    <a16:creationId xmlns="" xmlns:a16="http://schemas.microsoft.com/office/drawing/2014/main" id="{4F5DEA4E-B30E-4BA3-B0AF-0A20991DD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2155"/>
                <a:ext cx="1180" cy="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 sz="1350"/>
              </a:p>
            </p:txBody>
          </p:sp>
        </p:grpSp>
        <p:sp>
          <p:nvSpPr>
            <p:cNvPr id="45074" name="Oval 18">
              <a:extLst>
                <a:ext uri="{FF2B5EF4-FFF2-40B4-BE49-F238E27FC236}">
                  <a16:creationId xmlns="" xmlns:a16="http://schemas.microsoft.com/office/drawing/2014/main" id="{DC307BFA-4FCA-4E8D-AC36-D5A432F91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797"/>
              <a:ext cx="1134" cy="1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1350"/>
            </a:p>
          </p:txBody>
        </p:sp>
      </p:grpSp>
      <p:sp>
        <p:nvSpPr>
          <p:cNvPr id="45075" name="AutoShape 19">
            <a:extLst>
              <a:ext uri="{FF2B5EF4-FFF2-40B4-BE49-F238E27FC236}">
                <a16:creationId xmlns="" xmlns:a16="http://schemas.microsoft.com/office/drawing/2014/main" id="{E34BE57B-D0F9-4977-81A9-9EC0D12230B8}"/>
              </a:ext>
            </a:extLst>
          </p:cNvPr>
          <p:cNvSpPr>
            <a:spLocks noChangeArrowheads="1"/>
          </p:cNvSpPr>
          <p:nvPr/>
        </p:nvSpPr>
        <p:spPr bwMode="auto">
          <a:xfrm rot="1320656">
            <a:off x="671783" y="1369061"/>
            <a:ext cx="1240383" cy="351466"/>
          </a:xfrm>
          <a:prstGeom prst="curvedUpArrow">
            <a:avLst>
              <a:gd name="adj1" fmla="val 66765"/>
              <a:gd name="adj2" fmla="val 13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1350"/>
          </a:p>
        </p:txBody>
      </p:sp>
      <p:sp>
        <p:nvSpPr>
          <p:cNvPr id="45076" name="AutoShape 20">
            <a:extLst>
              <a:ext uri="{FF2B5EF4-FFF2-40B4-BE49-F238E27FC236}">
                <a16:creationId xmlns="" xmlns:a16="http://schemas.microsoft.com/office/drawing/2014/main" id="{5A6346FF-26EB-44CE-8D24-A6C48A3320AD}"/>
              </a:ext>
            </a:extLst>
          </p:cNvPr>
          <p:cNvSpPr>
            <a:spLocks noChangeArrowheads="1"/>
          </p:cNvSpPr>
          <p:nvPr/>
        </p:nvSpPr>
        <p:spPr bwMode="auto">
          <a:xfrm rot="1320656">
            <a:off x="2375862" y="1798709"/>
            <a:ext cx="1240383" cy="351466"/>
          </a:xfrm>
          <a:prstGeom prst="curvedUpArrow">
            <a:avLst>
              <a:gd name="adj1" fmla="val 66765"/>
              <a:gd name="adj2" fmla="val 13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1350"/>
          </a:p>
        </p:txBody>
      </p:sp>
    </p:spTree>
    <p:extLst>
      <p:ext uri="{BB962C8B-B14F-4D97-AF65-F5344CB8AC3E}">
        <p14:creationId xmlns="" xmlns:p14="http://schemas.microsoft.com/office/powerpoint/2010/main" val="442418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0E1FCE-D421-4B0F-AE3A-22F78843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70AFB28-E033-4BB9-861E-C833F94B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Repose sur une base de connaissances qui relie les éléments et leur matériaux constitutifs pour proposer les défauts potentiels </a:t>
            </a:r>
          </a:p>
        </p:txBody>
      </p:sp>
    </p:spTree>
    <p:extLst>
      <p:ext uri="{BB962C8B-B14F-4D97-AF65-F5344CB8AC3E}">
        <p14:creationId xmlns="" xmlns:p14="http://schemas.microsoft.com/office/powerpoint/2010/main" val="3758436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lloInfra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WalloInfra</Template>
  <TotalTime>3912</TotalTime>
  <Words>532</Words>
  <Application>Microsoft Office PowerPoint</Application>
  <PresentationFormat>Affichage à l'écran (16:9)</PresentationFormat>
  <Paragraphs>121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WalloInfra</vt:lpstr>
      <vt:lpstr>Le Bridge-Boy tablette</vt:lpstr>
      <vt:lpstr>Plan</vt:lpstr>
      <vt:lpstr>Avant …</vt:lpstr>
      <vt:lpstr>Constatations</vt:lpstr>
      <vt:lpstr>Après …</vt:lpstr>
      <vt:lpstr>Les objectifs</vt:lpstr>
      <vt:lpstr>Le programme</vt:lpstr>
      <vt:lpstr>Diapositive 8</vt:lpstr>
      <vt:lpstr>Le programme</vt:lpstr>
      <vt:lpstr>Diapositive 10</vt:lpstr>
      <vt:lpstr>Le programme</vt:lpstr>
      <vt:lpstr>Diapositive 12</vt:lpstr>
      <vt:lpstr>Le programme</vt:lpstr>
      <vt:lpstr>Diapositive 14</vt:lpstr>
      <vt:lpstr>Le programme</vt:lpstr>
      <vt:lpstr>Le Bridge-Boy est né !</vt:lpstr>
      <vt:lpstr>Le Bridge-Boy</vt:lpstr>
      <vt:lpstr>Mais le Bridge-Boy ne convainc pas vraiment</vt:lpstr>
      <vt:lpstr>Projet de passage sous tablette Android</vt:lpstr>
      <vt:lpstr>Grand écran tactile – processeur performant</vt:lpstr>
      <vt:lpstr>Avant … après</vt:lpstr>
      <vt:lpstr>Connectivité 3G ou wifi</vt:lpstr>
      <vt:lpstr>Appareil photo</vt:lpstr>
      <vt:lpstr>GPS</vt:lpstr>
      <vt:lpstr>Reconnaissance vocale</vt:lpstr>
      <vt:lpstr>Bridgeboy-tablette : Types d’inspections A possibles</vt:lpstr>
      <vt:lpstr>Le Bridge-Boy : pour qui ?</vt:lpstr>
      <vt:lpstr>Bilan DGO1 : 204 inspections Bridge-Boy Tablette </vt:lpstr>
      <vt:lpstr>Présentation : </vt:lpstr>
      <vt:lpstr>Table des matières : inspection AO</vt:lpstr>
      <vt:lpstr> 1. Ma première inspection dite inspection classique (comme la plupart des contrôleurs font).  </vt:lpstr>
      <vt:lpstr>La fiche de localisation</vt:lpstr>
      <vt:lpstr>On réalise l’inspection</vt:lpstr>
      <vt:lpstr>Et au retour au bureau : </vt:lpstr>
      <vt:lpstr>On cherche le code défaut dans la liste </vt:lpstr>
      <vt:lpstr>On retranscrit les notes/ défauts dans le programme</vt:lpstr>
      <vt:lpstr>Diapositive 37</vt:lpstr>
      <vt:lpstr>2. L’inspection avec la tablette Bridge-boy</vt:lpstr>
      <vt:lpstr>Petite vidéo de l’utilisation de la tablette</vt:lpstr>
      <vt:lpstr>Et de retour au bureau</vt:lpstr>
      <vt:lpstr>On ouvre le programme, on relit</vt:lpstr>
      <vt:lpstr>- Une partie du document word « Pense-bête »</vt:lpstr>
      <vt:lpstr>3. Avantages de la tablette Bridge-Boy </vt:lpstr>
      <vt:lpstr>Echange d’expérience avec une collègue</vt:lpstr>
      <vt:lpstr>Merci pour votre attention</vt:lpstr>
    </vt:vector>
  </TitlesOfParts>
  <Company>Service public de Wallonie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18236</cp:lastModifiedBy>
  <cp:revision>123</cp:revision>
  <dcterms:created xsi:type="dcterms:W3CDTF">2017-06-20T09:48:45Z</dcterms:created>
  <dcterms:modified xsi:type="dcterms:W3CDTF">2018-03-05T14:53:18Z</dcterms:modified>
</cp:coreProperties>
</file>